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9600" y="1063625"/>
            <a:ext cx="6791325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Neonatal Intestinal Obstruction</a:t>
            </a:r>
            <a:endParaRPr lang="ar-EG" dirty="0" smtClean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417638" y="3273425"/>
            <a:ext cx="710565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b="1" smtClean="0">
                <a:solidFill>
                  <a:srgbClr val="CC0000"/>
                </a:solidFill>
              </a:rPr>
              <a:t>Dr/ Nabil Abou-eldahab</a:t>
            </a:r>
          </a:p>
          <a:p>
            <a:pPr algn="ctr"/>
            <a:r>
              <a:rPr lang="en-US" b="1" smtClean="0">
                <a:solidFill>
                  <a:srgbClr val="CC0000"/>
                </a:solidFill>
                <a:latin typeface="Tahoma" pitchFamily="34" charset="0"/>
                <a:ea typeface="Ebrima" pitchFamily="2" charset="0"/>
                <a:cs typeface="Tahoma" pitchFamily="34" charset="0"/>
              </a:rPr>
              <a:t> Professor of </a:t>
            </a:r>
            <a:r>
              <a:rPr lang="en-US" b="1" smtClean="0">
                <a:solidFill>
                  <a:srgbClr val="003366"/>
                </a:solidFill>
              </a:rPr>
              <a:t>Pediatric surgery</a:t>
            </a:r>
            <a:r>
              <a:rPr lang="en-US" b="1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5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98438"/>
            <a:ext cx="8226425" cy="5927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u="sng" dirty="0" smtClean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 Confirm diagnosis: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Plain X ray abdomen: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(first &amp; most important investigation)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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Confirm the diagnosis: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detects multiple fluid levels</a:t>
            </a:r>
          </a:p>
          <a:p>
            <a:pPr eaLnBrk="1" hangingPunct="1"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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helps to identify the causes of obstruction: e.g.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190500" eaLnBrk="1" hangingPunct="1">
              <a:buFontTx/>
              <a:buNone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Double bubble sign: in duodenal obstruction </a:t>
            </a:r>
          </a:p>
          <a:p>
            <a:pPr indent="190500" eaLnBrk="1" hangingPunct="1">
              <a:buFontTx/>
              <a:buNone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Free air in peritoneum: in intestinal perforation</a:t>
            </a:r>
          </a:p>
          <a:p>
            <a:pPr indent="190500" eaLnBrk="1" hangingPunct="1">
              <a:buFontTx/>
              <a:buNone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Intramural gas: in necrotizing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enterocolitis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indent="190500" eaLnBrk="1" hangingPunct="1">
              <a:buFontTx/>
              <a:buNone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Invertogram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anorectal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anomalies 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Others investigation according to causes </a:t>
            </a:r>
          </a:p>
          <a:p>
            <a:pPr eaLnBrk="1" hangingPunct="1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0329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363" y="1504950"/>
            <a:ext cx="8077200" cy="1470025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Duodenal obstruction</a:t>
            </a:r>
            <a:endParaRPr lang="ar-EG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6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93372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639763"/>
            <a:ext cx="822642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Aeitology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4983163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</a:rPr>
              <a:t>Intrinsic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Duodenal </a:t>
            </a: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atresia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Duodenal </a:t>
            </a: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stenosis</a:t>
            </a:r>
            <a:endParaRPr lang="en-US" sz="28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Duodenal diaphragm 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/>
              <a:t>2.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</a:rPr>
              <a:t> Extrinsic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Annular pancreas</a:t>
            </a:r>
          </a:p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Malrotation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with Ladd's band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preduodenal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portal vein</a:t>
            </a:r>
          </a:p>
          <a:p>
            <a:pPr eaLnBrk="1" hangingPunct="1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1849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Associated anomalies </a:t>
            </a:r>
            <a:b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 common with artesia) </a:t>
            </a:r>
            <a:endParaRPr lang="ar-EG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</a:rPr>
              <a:t>Down syndrome (&gt;30%),</a:t>
            </a:r>
          </a:p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</a:rPr>
              <a:t>malrotation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</a:rPr>
              <a:t>congenital heart diseases </a:t>
            </a:r>
          </a:p>
          <a:p>
            <a:pPr eaLnBrk="1" hangingPunct="1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3117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Diagnosis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65238"/>
            <a:ext cx="8688387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Prenatal: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 smtClean="0">
                <a:solidFill>
                  <a:schemeClr val="bg1">
                    <a:lumMod val="25000"/>
                  </a:schemeClr>
                </a:solidFill>
              </a:rPr>
              <a:t>       </a:t>
            </a: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25000"/>
                  </a:schemeClr>
                </a:solidFill>
              </a:rPr>
              <a:t>polyhydramnios</a:t>
            </a:r>
            <a:endParaRPr lang="en-US" sz="2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Postnatal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 smtClean="0">
                <a:solidFill>
                  <a:schemeClr val="bg1">
                    <a:lumMod val="25000"/>
                  </a:schemeClr>
                </a:solidFill>
              </a:rPr>
              <a:t>1. </a:t>
            </a: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Early vomiting mostly bilious (as obstruction mostly distal to </a:t>
            </a:r>
            <a:r>
              <a:rPr lang="en-US" sz="2800" b="1" dirty="0" err="1" smtClean="0">
                <a:solidFill>
                  <a:schemeClr val="bg1">
                    <a:lumMod val="25000"/>
                  </a:schemeClr>
                </a:solidFill>
              </a:rPr>
              <a:t>ampulla</a:t>
            </a: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 of </a:t>
            </a:r>
            <a:r>
              <a:rPr lang="en-US" sz="2800" b="1" dirty="0" err="1" smtClean="0">
                <a:solidFill>
                  <a:schemeClr val="bg1">
                    <a:lumMod val="25000"/>
                  </a:schemeClr>
                </a:solidFill>
              </a:rPr>
              <a:t>Vater</a:t>
            </a: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2. Minimal abdominal distention (in </a:t>
            </a:r>
            <a:r>
              <a:rPr lang="en-US" sz="2800" b="1" dirty="0" err="1" smtClean="0">
                <a:solidFill>
                  <a:schemeClr val="bg1">
                    <a:lumMod val="25000"/>
                  </a:schemeClr>
                </a:solidFill>
              </a:rPr>
              <a:t>epigastrium</a:t>
            </a: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3. Dehydration and electrolyte depletion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4. The diagnosis may be delayed in partial obstruction </a:t>
            </a:r>
          </a:p>
          <a:p>
            <a:pPr eaLnBrk="1" hangingPunct="1">
              <a:buFontTx/>
              <a:buNone/>
              <a:defRPr/>
            </a:pPr>
            <a:endParaRPr lang="ar-EG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8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latin typeface="Tahoma" pitchFamily="34" charset="0"/>
                <a:cs typeface="Tahoma" pitchFamily="34" charset="0"/>
              </a:rPr>
              <a:t>Investigation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 </a:t>
            </a:r>
            <a:endParaRPr lang="ar-E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1. Plain X-ray abdomen: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Double bubble sign</a:t>
            </a:r>
            <a:r>
              <a:rPr lang="en-US" b="1" dirty="0" smtClean="0"/>
              <a:t>: only two fluid levels in stomach &amp; duodenum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2. Upper gastrointestinal contrast</a:t>
            </a:r>
          </a:p>
          <a:p>
            <a:pPr eaLnBrk="1" hangingPunct="1">
              <a:defRPr/>
            </a:pPr>
            <a:r>
              <a:rPr lang="en-US" b="1" dirty="0" smtClean="0"/>
              <a:t>In cases of incomplete obstruction </a:t>
            </a:r>
          </a:p>
          <a:p>
            <a:pPr eaLnBrk="1" hangingPunct="1">
              <a:defRPr/>
            </a:pPr>
            <a:endParaRPr lang="ar-EG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35275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11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</a:t>
            </a:r>
            <a:r>
              <a:rPr lang="en-US" b="1" dirty="0" smtClean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ar-EG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b="1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Duodenoduodenostomy either</a:t>
            </a:r>
          </a:p>
          <a:p>
            <a:pPr eaLnBrk="1" hangingPunct="1"/>
            <a:r>
              <a:rPr lang="en-US" b="1" smtClean="0">
                <a:solidFill>
                  <a:srgbClr val="003366"/>
                </a:solidFill>
              </a:rPr>
              <a:t>side-to-side duodenoduodenostomy</a:t>
            </a:r>
          </a:p>
          <a:p>
            <a:pPr eaLnBrk="1" hangingPunct="1"/>
            <a:r>
              <a:rPr lang="en-US" b="1" smtClean="0">
                <a:solidFill>
                  <a:srgbClr val="003366"/>
                </a:solidFill>
              </a:rPr>
              <a:t> or diamond-anastmosis  proximal transverse to distal longitudinal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b="1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Division of Ladd's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b="1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 band</a:t>
            </a:r>
            <a:endParaRPr lang="ar-EG" sz="3200" b="1" smtClean="0">
              <a:solidFill>
                <a:srgbClr val="99003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067050"/>
            <a:ext cx="36718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0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3" y="1844675"/>
            <a:ext cx="8170862" cy="7810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Volvulus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neonatorum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172569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747713"/>
            <a:ext cx="8226425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Embryological review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5613" y="1295400"/>
            <a:ext cx="8688387" cy="48307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ym typeface="Wingdings 2" pitchFamily="18" charset="2"/>
              </a:rPr>
              <a:t></a:t>
            </a:r>
            <a:r>
              <a:rPr lang="en-US" smtClean="0"/>
              <a:t> </a:t>
            </a:r>
            <a:r>
              <a:rPr lang="en-US" b="1" u="sng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In embryo, the growth of intestine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is faster than the abdominal cavity</a:t>
            </a:r>
            <a:endParaRPr lang="en-US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ym typeface="Wingdings 2" pitchFamily="18" charset="2"/>
              </a:rPr>
              <a:t></a:t>
            </a:r>
            <a:r>
              <a:rPr lang="en-US" smtClean="0"/>
              <a:t> </a:t>
            </a:r>
            <a:r>
              <a:rPr lang="en-US" b="1" u="sng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Thus herniation of intestine in</a:t>
            </a:r>
            <a:r>
              <a:rPr lang="en-US" smtClean="0"/>
              <a:t>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umbilical cord at about 4th to 6th weeks of gestation (physiological hernia)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ym typeface="Wingdings 2" pitchFamily="18" charset="2"/>
              </a:rPr>
              <a:t></a:t>
            </a:r>
            <a:r>
              <a:rPr lang="en-US" b="1" smtClean="0"/>
              <a:t> </a:t>
            </a:r>
            <a:r>
              <a:rPr lang="en-US" b="1" u="sng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At 10 – 12 weeks, the bowel returns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to the abdomen with rotation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ym typeface="Wingdings 2" pitchFamily="18" charset="2"/>
              </a:rPr>
              <a:t></a:t>
            </a:r>
            <a:r>
              <a:rPr lang="en-US" smtClean="0"/>
              <a:t> </a:t>
            </a:r>
            <a:r>
              <a:rPr lang="en-US" b="1" u="sng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Then intestine undergoes rotation in anticlockwise direction </a:t>
            </a:r>
          </a:p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308387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747713"/>
            <a:ext cx="8226425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Embryological review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95400"/>
            <a:ext cx="8226425" cy="48307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rotation occurs in three stages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First stage: 90 degree rotation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</a:rPr>
              <a:t>The small intestine to the right and the colon to the left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Second stage: further 180 degree rotation 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</a:rPr>
              <a:t>The small intestine to the left of the abdomen and the </a:t>
            </a:r>
            <a:r>
              <a:rPr lang="en-US" b="1" dirty="0" err="1" smtClean="0">
                <a:solidFill>
                  <a:srgbClr val="003300"/>
                </a:solidFill>
              </a:rPr>
              <a:t>caecum</a:t>
            </a:r>
            <a:r>
              <a:rPr lang="en-US" b="1" dirty="0" smtClean="0">
                <a:solidFill>
                  <a:srgbClr val="003300"/>
                </a:solidFill>
              </a:rPr>
              <a:t> below the liver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Third stage: 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</a:rPr>
              <a:t>Descend and fixation of </a:t>
            </a:r>
            <a:r>
              <a:rPr lang="en-US" b="1" dirty="0" err="1" smtClean="0">
                <a:solidFill>
                  <a:srgbClr val="003300"/>
                </a:solidFill>
              </a:rPr>
              <a:t>caecum</a:t>
            </a:r>
            <a:r>
              <a:rPr lang="en-US" b="1" dirty="0" smtClean="0">
                <a:solidFill>
                  <a:srgbClr val="003300"/>
                </a:solidFill>
              </a:rPr>
              <a:t> and ascending colon to posterior abdominal wall </a:t>
            </a:r>
          </a:p>
          <a:p>
            <a:pPr eaLnBrk="1" hangingPunct="1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0297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Introduction</a:t>
            </a:r>
            <a:endParaRPr lang="ar-EG" smtClean="0">
              <a:solidFill>
                <a:srgbClr val="C0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963" y="1600200"/>
            <a:ext cx="6904037" cy="4525963"/>
          </a:xfrm>
        </p:spPr>
        <p:txBody>
          <a:bodyPr/>
          <a:lstStyle/>
          <a:p>
            <a:pPr algn="l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b="1" kern="12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Neonatal intestinal obstruction is the most common neonatal surgical emergency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b="1" kern="12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Successful management of </a:t>
            </a:r>
            <a:r>
              <a:rPr lang="en-US" sz="3200" b="1" kern="12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depends on </a:t>
            </a:r>
            <a:r>
              <a:rPr lang="en-US" sz="3200" b="1" kern="12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timely diagnosis and referral for therapy.</a:t>
            </a:r>
            <a:endParaRPr lang="ar-EG" sz="3200" b="1" kern="12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4147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Aeitology</a:t>
            </a: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600200"/>
            <a:ext cx="8393113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Failure of rotation 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sym typeface="Wingdings 2"/>
              </a:rPr>
              <a:t></a:t>
            </a:r>
            <a:r>
              <a:rPr lang="en-US" b="1" dirty="0" smtClean="0">
                <a:solidFill>
                  <a:srgbClr val="003300"/>
                </a:solidFill>
              </a:rPr>
              <a:t> The mid gut has a narrow based mesentery 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sym typeface="Wingdings 2"/>
              </a:rPr>
              <a:t></a:t>
            </a:r>
            <a:r>
              <a:rPr lang="en-US" b="1" dirty="0" smtClean="0">
                <a:solidFill>
                  <a:srgbClr val="003300"/>
                </a:solidFill>
              </a:rPr>
              <a:t> The intestine liable to twist around its mesentery </a:t>
            </a:r>
            <a:r>
              <a:rPr lang="en-US" b="1" dirty="0" smtClean="0">
                <a:solidFill>
                  <a:srgbClr val="003300"/>
                </a:solidFill>
                <a:sym typeface="Wingdings 3"/>
              </a:rPr>
              <a:t>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volvulus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3300"/>
                </a:solidFill>
                <a:sym typeface="Wingdings 3"/>
              </a:rPr>
              <a:t></a:t>
            </a:r>
            <a:r>
              <a:rPr lang="en-US" b="1" dirty="0" smtClean="0">
                <a:solidFill>
                  <a:srgbClr val="003300"/>
                </a:solidFill>
              </a:rPr>
              <a:t>strangulation obstruction of whole </a:t>
            </a:r>
            <a:r>
              <a:rPr lang="en-US" b="1" dirty="0" err="1" smtClean="0">
                <a:solidFill>
                  <a:srgbClr val="003300"/>
                </a:solidFill>
              </a:rPr>
              <a:t>midgut</a:t>
            </a:r>
            <a:endParaRPr lang="en-US" b="1" dirty="0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Incomplete rotation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sym typeface="Wingdings 2"/>
              </a:rPr>
              <a:t></a:t>
            </a:r>
            <a:r>
              <a:rPr lang="en-US" b="1" dirty="0" smtClean="0">
                <a:solidFill>
                  <a:srgbClr val="003300"/>
                </a:solidFill>
              </a:rPr>
              <a:t> The </a:t>
            </a:r>
            <a:r>
              <a:rPr lang="en-US" b="1" dirty="0" err="1" smtClean="0">
                <a:solidFill>
                  <a:srgbClr val="003300"/>
                </a:solidFill>
              </a:rPr>
              <a:t>caecum</a:t>
            </a:r>
            <a:r>
              <a:rPr lang="en-US" b="1" dirty="0" smtClean="0">
                <a:solidFill>
                  <a:srgbClr val="003300"/>
                </a:solidFill>
              </a:rPr>
              <a:t> lies in </a:t>
            </a:r>
            <a:r>
              <a:rPr lang="en-US" b="1" dirty="0" err="1" smtClean="0">
                <a:solidFill>
                  <a:srgbClr val="003300"/>
                </a:solidFill>
              </a:rPr>
              <a:t>epigastrium</a:t>
            </a:r>
            <a:endParaRPr lang="en-US" b="1" dirty="0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sym typeface="Wingdings 2"/>
              </a:rPr>
              <a:t></a:t>
            </a:r>
            <a:r>
              <a:rPr lang="en-US" b="1" dirty="0" smtClean="0">
                <a:solidFill>
                  <a:srgbClr val="003300"/>
                </a:solidFill>
              </a:rPr>
              <a:t> Fibrous bands (Ladd’s band) run from incompletely descended </a:t>
            </a:r>
            <a:r>
              <a:rPr lang="en-US" b="1" dirty="0" err="1" smtClean="0">
                <a:solidFill>
                  <a:srgbClr val="003300"/>
                </a:solidFill>
              </a:rPr>
              <a:t>caecum</a:t>
            </a:r>
            <a:r>
              <a:rPr lang="en-US" b="1" dirty="0" smtClean="0">
                <a:solidFill>
                  <a:srgbClr val="003300"/>
                </a:solidFill>
              </a:rPr>
              <a:t> across second part of duodenum </a:t>
            </a:r>
            <a:r>
              <a:rPr lang="en-US" b="1" dirty="0" smtClean="0">
                <a:solidFill>
                  <a:srgbClr val="003300"/>
                </a:solidFill>
                <a:sym typeface="Wingdings 3"/>
              </a:rPr>
              <a:t></a:t>
            </a:r>
            <a:r>
              <a:rPr lang="en-US" b="1" dirty="0" smtClean="0">
                <a:solidFill>
                  <a:srgbClr val="003300"/>
                </a:solidFill>
              </a:rPr>
              <a:t> obstruction of duodenum </a:t>
            </a:r>
          </a:p>
          <a:p>
            <a:pPr eaLnBrk="1" hangingPunct="1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128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Clinical picture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189038"/>
            <a:ext cx="8505825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Acute obstruction due to Ladd’s bands or intermittent </a:t>
            </a:r>
            <a:r>
              <a:rPr lang="en-US" sz="2800" b="1" i="1" u="sng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midgut</a:t>
            </a: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u="sng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volvulus</a:t>
            </a: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bilious vomiting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colicky abdominal pain and abdominal distention.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Picture of strangulation obstruction in </a:t>
            </a:r>
            <a:r>
              <a:rPr lang="it-IT" sz="28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midgut volvulus</a:t>
            </a: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abdominal tenderness &amp; rigidity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bleeding per rectum</a:t>
            </a:r>
            <a:endParaRPr lang="ar-EG" b="1" dirty="0" smtClean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7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Investigations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Plain X ray :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Double bubble sign in 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Ladd’s band</a:t>
            </a:r>
          </a:p>
          <a:p>
            <a:pPr eaLnBrk="1" hangingPunct="1">
              <a:buFontTx/>
              <a:buNone/>
              <a:defRPr/>
            </a:pPr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Contrast study: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or medial position of the </a:t>
            </a:r>
            <a:r>
              <a:rPr lang="en-US" sz="2800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duodenojejunal</a:t>
            </a:r>
            <a:r>
              <a:rPr lang="en-US" sz="2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junction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spiral “corkscrew” or Z-shaped course of the duodenum and proximal jejunum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location of the proximal jejunum in the right abdomen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ar-EG" sz="28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r="12607"/>
          <a:stretch>
            <a:fillRect/>
          </a:stretch>
        </p:blipFill>
        <p:spPr bwMode="auto">
          <a:xfrm>
            <a:off x="5699125" y="304800"/>
            <a:ext cx="29718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5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is urgent condition 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3300"/>
                </a:solidFill>
              </a:rPr>
              <a:t>Especially in doubtful of ischemia</a:t>
            </a:r>
          </a:p>
          <a:p>
            <a:pPr eaLnBrk="1" hangingPunct="1">
              <a:buFontTx/>
              <a:buNone/>
              <a:defRPr/>
            </a:pP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First aid </a:t>
            </a:r>
            <a:r>
              <a:rPr lang="en-US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3300"/>
                </a:solidFill>
              </a:rPr>
              <a:t>Fluid therapy and Ryle </a:t>
            </a:r>
          </a:p>
          <a:p>
            <a:pPr eaLnBrk="1" hangingPunct="1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6126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Surgical maneuver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249363"/>
            <a:ext cx="9069388" cy="4525962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Entire bowel and mesenteric root are inspected.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Any volvulus should be derotated anticlockwise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 Division of Ladd’s bands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Appendectomy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Placement of the caecum in the left lower quadrant</a:t>
            </a:r>
            <a:r>
              <a:rPr lang="en-US" sz="2800" smtClean="0"/>
              <a:t>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endParaRPr lang="ar-EG" sz="2800" b="1" smtClean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81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Intestinal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atresia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stenosis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5120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354566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5334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Etiology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5222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Mostly result from a localized intra-uterine vascular insult ischaemic necrosis</a:t>
            </a:r>
            <a:endParaRPr lang="ar-EG" sz="2800" b="1" smtClean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19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C.P.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25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Maternal polyhydraminos </a:t>
            </a:r>
          </a:p>
          <a:p>
            <a:pPr eaLnBrk="1" hangingPunct="1"/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Bilious vomiting {</a:t>
            </a:r>
            <a:r>
              <a:rPr lang="en-US" sz="2800" b="1" smtClean="0">
                <a:solidFill>
                  <a:srgbClr val="003300"/>
                </a:solidFill>
              </a:rPr>
              <a:t>large intragastric volumes</a:t>
            </a:r>
          </a:p>
          <a:p>
            <a:pPr eaLnBrk="1" hangingPunct="1"/>
            <a:r>
              <a:rPr lang="en-US" sz="2800" b="1" smtClean="0">
                <a:solidFill>
                  <a:srgbClr val="003300"/>
                </a:solidFill>
              </a:rPr>
              <a:t>at birth (&gt;20 ml gastric aspirate)</a:t>
            </a:r>
            <a:r>
              <a:rPr lang="en-US" sz="28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}</a:t>
            </a:r>
          </a:p>
          <a:p>
            <a:pPr eaLnBrk="1" hangingPunct="1"/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Abdominal distention : </a:t>
            </a:r>
            <a:r>
              <a:rPr lang="en-US" sz="2800" b="1" smtClean="0">
                <a:solidFill>
                  <a:srgbClr val="003300"/>
                </a:solidFill>
              </a:rPr>
              <a:t>more distal the obstruction the more abdominal distension</a:t>
            </a:r>
            <a:endParaRPr lang="en-US" sz="2800" b="1" smtClean="0">
              <a:solidFill>
                <a:srgbClr val="0033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ar-EG" sz="2800" b="1" smtClean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97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Investigation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None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X ray 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High jejuneal atresia: </a:t>
            </a:r>
            <a:r>
              <a:rPr lang="en-US" sz="28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Few air fluid level</a:t>
            </a:r>
          </a:p>
          <a:p>
            <a:pPr marL="514350" indent="-514350" eaLnBrk="1" hangingPunct="1">
              <a:lnSpc>
                <a:spcPct val="150000"/>
              </a:lnSpc>
              <a:buFontTx/>
              <a:buNone/>
            </a:pPr>
            <a:r>
              <a:rPr lang="en-US" sz="3200" b="1" smtClean="0">
                <a:latin typeface="Tahoma" pitchFamily="34" charset="0"/>
                <a:cs typeface="Tahoma" pitchFamily="34" charset="0"/>
              </a:rPr>
              <a:t>2. </a:t>
            </a:r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Lower atresia: </a:t>
            </a:r>
            <a:r>
              <a:rPr lang="en-US" sz="28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More fluid level </a:t>
            </a:r>
          </a:p>
          <a:p>
            <a:pPr marL="514350" indent="-514350" eaLnBrk="1" hangingPunct="1">
              <a:lnSpc>
                <a:spcPct val="150000"/>
              </a:lnSpc>
              <a:buFontTx/>
              <a:buNone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Contrast enema</a:t>
            </a:r>
          </a:p>
          <a:p>
            <a:pPr marL="514350" indent="-514350" eaLnBrk="1" hangingPunct="1">
              <a:lnSpc>
                <a:spcPct val="150000"/>
              </a:lnSpc>
              <a:buFontTx/>
              <a:buNone/>
            </a:pPr>
            <a:r>
              <a:rPr lang="en-US" sz="28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Microcolon ( non used colon)</a:t>
            </a:r>
          </a:p>
          <a:p>
            <a:pPr marL="514350" indent="-514350" eaLnBrk="1" hangingPunct="1">
              <a:lnSpc>
                <a:spcPct val="150000"/>
              </a:lnSpc>
              <a:buFontTx/>
              <a:buNone/>
            </a:pPr>
            <a:endParaRPr lang="ar-EG" sz="2800" b="1" smtClean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42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Pathological types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200" b="1" i="1" u="sng" smtClean="0">
                <a:solidFill>
                  <a:srgbClr val="C00000"/>
                </a:solidFill>
              </a:rPr>
              <a:t> </a:t>
            </a:r>
            <a:r>
              <a:rPr lang="en-US" sz="3200" b="1" i="1" u="sng" smtClean="0">
                <a:solidFill>
                  <a:srgbClr val="C00000"/>
                </a:solidFill>
                <a:sym typeface="Wingdings" pitchFamily="2" charset="2"/>
              </a:rPr>
              <a:t> 90 % of cases are single </a:t>
            </a:r>
            <a:endParaRPr lang="en-US" sz="3200" b="1" i="1" u="sng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fr-FR" sz="2800" b="1" u="sng" smtClean="0">
                <a:solidFill>
                  <a:srgbClr val="003366"/>
                </a:solidFill>
              </a:rPr>
              <a:t>Type I: </a:t>
            </a:r>
          </a:p>
          <a:p>
            <a:pPr eaLnBrk="1" hangingPunct="1">
              <a:buFontTx/>
              <a:buNone/>
            </a:pPr>
            <a:r>
              <a:rPr lang="fr-FR" b="1" smtClean="0"/>
              <a:t>intra-luminal diaphragm</a:t>
            </a:r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r>
              <a:rPr lang="en-US" sz="2800" b="1" u="sng" smtClean="0">
                <a:solidFill>
                  <a:srgbClr val="003366"/>
                </a:solidFill>
              </a:rPr>
              <a:t>Type II: </a:t>
            </a:r>
          </a:p>
          <a:p>
            <a:pPr eaLnBrk="1" hangingPunct="1">
              <a:buFontTx/>
              <a:buNone/>
            </a:pPr>
            <a:r>
              <a:rPr lang="en-US" b="1" smtClean="0"/>
              <a:t>Atresia with cord like segment between blind ends of bowel</a:t>
            </a:r>
          </a:p>
          <a:p>
            <a:pPr rtl="1" eaLnBrk="1" hangingPunct="1">
              <a:buFontTx/>
              <a:buNone/>
            </a:pPr>
            <a:r>
              <a:rPr lang="en-US" smtClean="0"/>
              <a:t> </a:t>
            </a:r>
          </a:p>
          <a:p>
            <a:pPr rtl="1" eaLnBrk="1" hangingPunct="1">
              <a:buFontTx/>
              <a:buNone/>
            </a:pPr>
            <a:endParaRPr lang="en-US" smtClean="0"/>
          </a:p>
          <a:p>
            <a:pPr rtl="1" eaLnBrk="1" hangingPunct="1">
              <a:buFontTx/>
              <a:buNone/>
            </a:pPr>
            <a:endParaRPr lang="en-US" smtClean="0"/>
          </a:p>
          <a:p>
            <a:pPr rtl="1" eaLnBrk="1" hangingPunct="1">
              <a:buFontTx/>
              <a:buNone/>
            </a:pPr>
            <a:endParaRPr lang="en-US" smtClean="0"/>
          </a:p>
          <a:p>
            <a:pPr rtl="1" eaLnBrk="1" hangingPunct="1">
              <a:buFontTx/>
              <a:buNone/>
            </a:pPr>
            <a:endParaRPr lang="en-US" smtClean="0"/>
          </a:p>
          <a:p>
            <a:pPr rtl="1" eaLnBrk="1" hangingPunct="1">
              <a:buFontTx/>
              <a:buNone/>
            </a:pPr>
            <a:endParaRPr lang="en-US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b="9830"/>
          <a:stretch>
            <a:fillRect/>
          </a:stretch>
        </p:blipFill>
        <p:spPr bwMode="auto">
          <a:xfrm>
            <a:off x="4130675" y="2446338"/>
            <a:ext cx="23685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751013"/>
            <a:ext cx="18764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6" b="10754"/>
          <a:stretch>
            <a:fillRect/>
          </a:stretch>
        </p:blipFill>
        <p:spPr bwMode="auto">
          <a:xfrm>
            <a:off x="5029200" y="4587875"/>
            <a:ext cx="31083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1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Incidence</a:t>
            </a:r>
            <a:endParaRPr lang="ar-EG" sz="48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kern="12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About 1 in 2000 live births</a:t>
            </a:r>
            <a:endParaRPr lang="ar-EG" sz="3200" b="1" kern="12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16008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Pathological types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 eaLnBrk="1" hangingPunct="1">
              <a:buFontTx/>
              <a:buNone/>
              <a:defRPr/>
            </a:pPr>
            <a:r>
              <a:rPr lang="en-US" dirty="0" smtClean="0"/>
              <a:t> </a:t>
            </a:r>
            <a:r>
              <a:rPr lang="en-US" sz="2800" b="1" u="sng" dirty="0" smtClean="0">
                <a:solidFill>
                  <a:srgbClr val="003366"/>
                </a:solidFill>
              </a:rPr>
              <a:t>Type </a:t>
            </a:r>
            <a:r>
              <a:rPr lang="en-US" sz="2800" b="1" u="sng" dirty="0" err="1" smtClean="0">
                <a:solidFill>
                  <a:srgbClr val="003366"/>
                </a:solidFill>
              </a:rPr>
              <a:t>IIIa</a:t>
            </a:r>
            <a:r>
              <a:rPr lang="en-US" sz="2800" b="1" u="sng" dirty="0" smtClean="0">
                <a:solidFill>
                  <a:srgbClr val="003366"/>
                </a:solidFill>
              </a:rPr>
              <a:t>: </a:t>
            </a:r>
          </a:p>
          <a:p>
            <a:pPr marL="3328988" rtl="1" eaLnBrk="1" hangingPunct="1">
              <a:buFontTx/>
              <a:buNone/>
              <a:defRPr/>
            </a:pPr>
            <a:r>
              <a:rPr lang="en-US" b="1" dirty="0" err="1" smtClean="0"/>
              <a:t>Atresia</a:t>
            </a:r>
            <a:r>
              <a:rPr lang="en-US" b="1" dirty="0" smtClean="0"/>
              <a:t> with complete separation of the blind bends of the bowel by V shaped mesenteric defec</a:t>
            </a:r>
            <a:r>
              <a:rPr lang="en-US" dirty="0" smtClean="0"/>
              <a:t>t  </a:t>
            </a:r>
          </a:p>
          <a:p>
            <a:pPr marL="3328988" rtl="1" eaLnBrk="1" hangingPunct="1">
              <a:buFontTx/>
              <a:buNone/>
              <a:defRPr/>
            </a:pPr>
            <a:r>
              <a:rPr lang="ar-EG" dirty="0" smtClean="0"/>
              <a:t> </a:t>
            </a:r>
            <a:endParaRPr lang="en-US" b="1" dirty="0" smtClean="0"/>
          </a:p>
          <a:p>
            <a:pPr eaLnBrk="1" hangingPunct="1">
              <a:defRPr/>
            </a:pPr>
            <a:endParaRPr lang="ar-EG" dirty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3" b="9058"/>
          <a:stretch>
            <a:fillRect/>
          </a:stretch>
        </p:blipFill>
        <p:spPr bwMode="auto">
          <a:xfrm>
            <a:off x="5486400" y="1439863"/>
            <a:ext cx="33369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2"/>
          <a:stretch>
            <a:fillRect/>
          </a:stretch>
        </p:blipFill>
        <p:spPr bwMode="auto">
          <a:xfrm>
            <a:off x="2351088" y="3297238"/>
            <a:ext cx="4049712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93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Pathological types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 eaLnBrk="1" hangingPunct="1">
              <a:buFontTx/>
              <a:buNone/>
              <a:defRPr/>
            </a:pPr>
            <a:r>
              <a:rPr lang="en-US" dirty="0" smtClean="0"/>
              <a:t> </a:t>
            </a:r>
            <a:r>
              <a:rPr lang="ar-EG" dirty="0" smtClean="0"/>
              <a:t> </a:t>
            </a:r>
            <a:r>
              <a:rPr lang="en-US" sz="2800" b="1" u="sng" dirty="0" smtClean="0">
                <a:solidFill>
                  <a:srgbClr val="003366"/>
                </a:solidFill>
              </a:rPr>
              <a:t>Type </a:t>
            </a:r>
            <a:r>
              <a:rPr lang="en-US" sz="2800" b="1" u="sng" dirty="0" err="1" smtClean="0">
                <a:solidFill>
                  <a:srgbClr val="003366"/>
                </a:solidFill>
              </a:rPr>
              <a:t>IIIb</a:t>
            </a:r>
            <a:r>
              <a:rPr lang="en-US" sz="2800" b="1" u="sng" dirty="0" smtClean="0">
                <a:solidFill>
                  <a:srgbClr val="003366"/>
                </a:solidFill>
              </a:rPr>
              <a:t>: </a:t>
            </a:r>
            <a:r>
              <a:rPr lang="en-US" b="1" dirty="0" smtClean="0"/>
              <a:t>(“apple peel” or                                  “Christmas tree” deformity)</a:t>
            </a:r>
          </a:p>
          <a:p>
            <a:pPr marL="3328988" rtl="1" eaLnBrk="1" hangingPunct="1">
              <a:buFontTx/>
              <a:buNone/>
              <a:defRPr/>
            </a:pPr>
            <a:r>
              <a:rPr lang="en-US" b="1" dirty="0" smtClean="0"/>
              <a:t>The bowel receive retrograde blood supply from </a:t>
            </a:r>
            <a:r>
              <a:rPr lang="en-US" b="1" dirty="0" err="1" smtClean="0"/>
              <a:t>ileocolic</a:t>
            </a:r>
            <a:r>
              <a:rPr lang="en-US" b="1" dirty="0" smtClean="0"/>
              <a:t> </a:t>
            </a:r>
            <a:endParaRPr lang="en-US" b="1" dirty="0" smtClean="0">
              <a:sym typeface="Wingdings 2"/>
            </a:endParaRPr>
          </a:p>
          <a:p>
            <a:pPr rtl="1"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800" b="1" u="sng" dirty="0" smtClean="0">
                <a:solidFill>
                  <a:srgbClr val="003366"/>
                </a:solidFill>
              </a:rPr>
              <a:t>Type IV:</a:t>
            </a:r>
          </a:p>
          <a:p>
            <a:pPr rtl="1" eaLnBrk="1" hangingPunct="1">
              <a:buFontTx/>
              <a:buNone/>
              <a:defRPr/>
            </a:pPr>
            <a:r>
              <a:rPr lang="en-US" b="1" dirty="0" smtClean="0"/>
              <a:t> Multiple </a:t>
            </a:r>
            <a:r>
              <a:rPr lang="en-US" b="1" dirty="0" err="1" smtClean="0"/>
              <a:t>atresias</a:t>
            </a:r>
            <a:endParaRPr lang="en-US" b="1" dirty="0" smtClean="0"/>
          </a:p>
          <a:p>
            <a:pPr eaLnBrk="1" hangingPunct="1">
              <a:defRPr/>
            </a:pPr>
            <a:endParaRPr lang="ar-EG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55418" b="2251"/>
          <a:stretch>
            <a:fillRect/>
          </a:stretch>
        </p:blipFill>
        <p:spPr bwMode="auto">
          <a:xfrm>
            <a:off x="6015038" y="320675"/>
            <a:ext cx="2611437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865563"/>
            <a:ext cx="41290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982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Surgical treatment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3366"/>
                </a:solidFill>
              </a:rPr>
              <a:t>Confirmation of patency of distal bowel with saline </a:t>
            </a:r>
          </a:p>
          <a:p>
            <a:pPr eaLnBrk="1" hangingPunct="1"/>
            <a:r>
              <a:rPr lang="en-US" sz="2800" b="1" smtClean="0">
                <a:solidFill>
                  <a:srgbClr val="003366"/>
                </a:solidFill>
              </a:rPr>
              <a:t>Resection of the proximal distended  atretic segment.</a:t>
            </a:r>
          </a:p>
          <a:p>
            <a:pPr eaLnBrk="1" hangingPunct="1"/>
            <a:r>
              <a:rPr lang="en-US" sz="2800" b="1" smtClean="0">
                <a:solidFill>
                  <a:srgbClr val="003366"/>
                </a:solidFill>
              </a:rPr>
              <a:t> Volvulated bowel must be untwisted carefully, especially in type III(b) atresia.</a:t>
            </a:r>
          </a:p>
          <a:p>
            <a:pPr eaLnBrk="1" hangingPunct="1"/>
            <a:r>
              <a:rPr lang="en-US" sz="2800" b="1" smtClean="0">
                <a:solidFill>
                  <a:srgbClr val="003366"/>
                </a:solidFill>
              </a:rPr>
              <a:t> Limited distal bowel resection.</a:t>
            </a:r>
          </a:p>
        </p:txBody>
      </p:sp>
    </p:spTree>
    <p:extLst>
      <p:ext uri="{BB962C8B-B14F-4D97-AF65-F5344CB8AC3E}">
        <p14:creationId xmlns:p14="http://schemas.microsoft.com/office/powerpoint/2010/main" val="275304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Surgical treatment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3366"/>
                </a:solidFill>
              </a:rPr>
              <a:t>. End to oblique anastmosis .</a:t>
            </a:r>
            <a:endParaRPr lang="ar-EG" sz="2800" b="1" smtClean="0">
              <a:solidFill>
                <a:srgbClr val="003366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386013"/>
            <a:ext cx="42767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3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Meconium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ileus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6041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2171334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Introduction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49250" y="1189038"/>
            <a:ext cx="8226425" cy="45259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3300"/>
                </a:solidFill>
              </a:rPr>
              <a:t>bowel obstruction by meconium ( thick inspissated and viscid mucus of intestinal origin ) in distal ileum</a:t>
            </a:r>
          </a:p>
          <a:p>
            <a:pPr eaLnBrk="1" hangingPunct="1"/>
            <a:r>
              <a:rPr lang="en-US" sz="2800" b="1" smtClean="0">
                <a:solidFill>
                  <a:srgbClr val="003300"/>
                </a:solidFill>
              </a:rPr>
              <a:t>Meconium ileus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3300"/>
                </a:solidFill>
              </a:rPr>
              <a:t>is the earliest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3300"/>
                </a:solidFill>
              </a:rPr>
              <a:t> clinical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3300"/>
                </a:solidFill>
              </a:rPr>
              <a:t> manifestation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3300"/>
                </a:solidFill>
              </a:rPr>
              <a:t>of cystic fibrosis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3300"/>
                </a:solidFill>
              </a:rPr>
              <a:t> (CF)</a:t>
            </a:r>
          </a:p>
          <a:p>
            <a:pPr eaLnBrk="1" hangingPunct="1">
              <a:buFontTx/>
              <a:buNone/>
            </a:pPr>
            <a:endParaRPr lang="ar-EG" smtClean="0"/>
          </a:p>
        </p:txBody>
      </p:sp>
      <p:pic>
        <p:nvPicPr>
          <p:cNvPr id="614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497138"/>
            <a:ext cx="5000625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81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Clinical pictures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Uncomplicated type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3300"/>
                </a:solidFill>
              </a:rPr>
              <a:t>abdominal distension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3300"/>
                </a:solidFill>
              </a:rPr>
              <a:t>bilious vomiting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3300"/>
                </a:solidFill>
              </a:rPr>
              <a:t>delayed passage of </a:t>
            </a:r>
            <a:r>
              <a:rPr lang="en-US" sz="2800" b="1" dirty="0" err="1" smtClean="0">
                <a:solidFill>
                  <a:srgbClr val="003300"/>
                </a:solidFill>
              </a:rPr>
              <a:t>meconium</a:t>
            </a:r>
            <a:endParaRPr lang="en-US" sz="2800" b="1" dirty="0" smtClean="0">
              <a:solidFill>
                <a:srgbClr val="00330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3300"/>
                </a:solidFill>
              </a:rPr>
              <a:t>Dilated distended loops may be palpable </a:t>
            </a:r>
          </a:p>
        </p:txBody>
      </p:sp>
    </p:spTree>
    <p:extLst>
      <p:ext uri="{BB962C8B-B14F-4D97-AF65-F5344CB8AC3E}">
        <p14:creationId xmlns:p14="http://schemas.microsoft.com/office/powerpoint/2010/main" val="3128151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Clinical pictures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Complicated type:</a:t>
            </a:r>
          </a:p>
          <a:p>
            <a:pPr eaLnBrk="1" hangingPunct="1">
              <a:buFontTx/>
              <a:buNone/>
              <a:defRPr/>
            </a:pPr>
            <a:r>
              <a:rPr lang="en-US" sz="2800" b="1" i="1" u="sng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Serious condition presented early by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3300"/>
                </a:solidFill>
              </a:rPr>
              <a:t>Associated with </a:t>
            </a:r>
            <a:r>
              <a:rPr lang="en-US" sz="2800" b="1" dirty="0" err="1" smtClean="0">
                <a:solidFill>
                  <a:srgbClr val="003300"/>
                </a:solidFill>
              </a:rPr>
              <a:t>volvulus</a:t>
            </a:r>
            <a:r>
              <a:rPr lang="en-US" sz="2800" b="1" dirty="0" smtClean="0">
                <a:solidFill>
                  <a:srgbClr val="003300"/>
                </a:solidFill>
              </a:rPr>
              <a:t>, perforation, or </a:t>
            </a:r>
            <a:r>
              <a:rPr lang="en-US" sz="2800" b="1" dirty="0" err="1" smtClean="0">
                <a:solidFill>
                  <a:srgbClr val="003300"/>
                </a:solidFill>
              </a:rPr>
              <a:t>atresia</a:t>
            </a:r>
            <a:r>
              <a:rPr lang="en-US" sz="2800" b="1" dirty="0" smtClean="0">
                <a:solidFill>
                  <a:srgbClr val="003300"/>
                </a:solidFill>
              </a:rPr>
              <a:t>,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3300"/>
                </a:solidFill>
              </a:rPr>
              <a:t>Massive distention,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3300"/>
                </a:solidFill>
              </a:rPr>
              <a:t>Erythema</a:t>
            </a:r>
            <a:r>
              <a:rPr lang="en-US" sz="2800" b="1" dirty="0" smtClean="0">
                <a:solidFill>
                  <a:srgbClr val="003300"/>
                </a:solidFill>
              </a:rPr>
              <a:t> of abdominal wall 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003300"/>
                </a:solidFill>
              </a:rPr>
              <a:t>no bowel sounds</a:t>
            </a:r>
            <a:endParaRPr lang="en-US" sz="2800" b="1" i="1" u="sng" dirty="0" smtClean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74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Investigations</a:t>
            </a:r>
            <a:endParaRPr lang="ar-EG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i="1" u="sng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ray 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Ground-glass  or soap-bubble appearance due to a dense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meconium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mixed with air: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Calcification in case of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meconium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peritonitis as result of perforation </a:t>
            </a:r>
          </a:p>
          <a:p>
            <a:pPr eaLnBrk="1" hangingPunct="1">
              <a:buFontTx/>
              <a:buNone/>
              <a:defRPr/>
            </a:pPr>
            <a:r>
              <a:rPr lang="en-US" sz="2800" b="1" i="1" u="sng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Contrast enema :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Micro-colon ( non used colon)</a:t>
            </a:r>
          </a:p>
          <a:p>
            <a:pPr eaLnBrk="1" hangingPunct="1">
              <a:defRPr/>
            </a:pPr>
            <a:endParaRPr lang="ar-EG" dirty="0"/>
          </a:p>
        </p:txBody>
      </p:sp>
      <p:pic>
        <p:nvPicPr>
          <p:cNvPr id="64515" name="Picture 2" descr="http://www.mypacs.net/repos/mpv3_repo/viz/full/127502/6375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382963"/>
            <a:ext cx="265271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11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 </a:t>
            </a:r>
            <a:endParaRPr lang="ar-EG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u="sng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Non-operative Treatment</a:t>
            </a:r>
          </a:p>
          <a:p>
            <a:pPr eaLnBrk="1" hangingPunct="1"/>
            <a:r>
              <a:rPr lang="en-US" sz="28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In uncomplicated case.</a:t>
            </a:r>
          </a:p>
          <a:p>
            <a:pPr eaLnBrk="1" hangingPunct="1"/>
            <a:r>
              <a:rPr lang="en-US" sz="28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Before trial of treatment :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C0000"/>
                </a:solidFill>
              </a:rPr>
              <a:t>oral gastric tube decompression;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C0000"/>
                </a:solidFill>
              </a:rPr>
              <a:t>intravenous fluids to replace deficits and compensate losses;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C0000"/>
                </a:solidFill>
              </a:rPr>
              <a:t>Correction of the acid-base balance.</a:t>
            </a:r>
          </a:p>
          <a:p>
            <a:pPr eaLnBrk="1" hangingPunct="1"/>
            <a:endParaRPr lang="en-US" b="1" smtClean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120959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Causes</a:t>
            </a:r>
            <a:r>
              <a:rPr lang="en-US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ar-E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 be classified according to various categories </a:t>
            </a:r>
          </a:p>
          <a:p>
            <a:pPr eaLnBrk="1" hangingPunct="1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81276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 </a:t>
            </a:r>
            <a:endParaRPr lang="ar-EG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" y="1127125"/>
            <a:ext cx="8931275" cy="452596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Steps of treatment 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C0000"/>
                </a:solidFill>
              </a:rPr>
              <a:t>gastrografin enema ( can be accompanied by use of N-acetylcysteine)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C0000"/>
                </a:solidFill>
              </a:rPr>
              <a:t>The enema draw large volumes of fluid into lumen.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C0000"/>
                </a:solidFill>
              </a:rPr>
              <a:t>Therefore, the child must be well-rehydrated prior to this procedure.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C0000"/>
                </a:solidFill>
              </a:rPr>
              <a:t>Procedure must be under fluoroscopic control 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C0000"/>
                </a:solidFill>
              </a:rPr>
              <a:t>patient should evacuate spontaneously over the next 6–8 hours. </a:t>
            </a:r>
            <a:endParaRPr lang="en-US" sz="2800" smtClean="0"/>
          </a:p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895167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 </a:t>
            </a:r>
            <a:endParaRPr lang="ar-EG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u="sng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Operative treatment</a:t>
            </a:r>
          </a:p>
          <a:p>
            <a:pPr eaLnBrk="1" hangingPunct="1"/>
            <a:r>
              <a:rPr lang="en-US" sz="28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Indication : 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   failure of non operative or complicated case</a:t>
            </a:r>
          </a:p>
          <a:p>
            <a:pPr eaLnBrk="1" hangingPunct="1"/>
            <a:r>
              <a:rPr lang="en-US" sz="28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Three procedures can be used: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1. enterostomy and decompression;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2. Resection and stoma formation; or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3. resection and anastomosis.</a:t>
            </a:r>
            <a:endParaRPr lang="ar-EG" sz="2800" b="1" smtClean="0"/>
          </a:p>
        </p:txBody>
      </p:sp>
    </p:spTree>
    <p:extLst>
      <p:ext uri="{BB962C8B-B14F-4D97-AF65-F5344CB8AC3E}">
        <p14:creationId xmlns:p14="http://schemas.microsoft.com/office/powerpoint/2010/main" val="2010513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 </a:t>
            </a:r>
            <a:endParaRPr lang="ar-EG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u="sng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Enterostomy and decompression;</a:t>
            </a:r>
          </a:p>
          <a:p>
            <a:pPr eaLnBrk="1" hangingPunct="1"/>
            <a:r>
              <a:rPr lang="en-US" sz="2800" b="1" smtClean="0">
                <a:solidFill>
                  <a:srgbClr val="C00000"/>
                </a:solidFill>
              </a:rPr>
              <a:t>Enterostomy is performed and the sticky meconium is washed out by using gastrografin or a 1:5 solution of acetylcysteine/saline.</a:t>
            </a:r>
            <a:endParaRPr lang="ar-EG" sz="2800" b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19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 </a:t>
            </a:r>
            <a:endParaRPr lang="ar-EG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8"/>
            <a:ext cx="8488363" cy="4525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u="sng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Resection and stoma formation: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Bishop-Koop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  <a:sym typeface="Wingdings 2"/>
              </a:rPr>
              <a:t></a:t>
            </a:r>
            <a:r>
              <a:rPr lang="en-US" sz="2800" b="1" dirty="0" smtClean="0">
                <a:solidFill>
                  <a:srgbClr val="C00000"/>
                </a:solidFill>
              </a:rPr>
              <a:t>Roux-en-Y </a:t>
            </a:r>
            <a:r>
              <a:rPr lang="en-US" sz="2800" b="1" dirty="0" err="1" smtClean="0">
                <a:solidFill>
                  <a:srgbClr val="C00000"/>
                </a:solidFill>
              </a:rPr>
              <a:t>anastomosis</a:t>
            </a:r>
            <a:r>
              <a:rPr lang="en-US" sz="2800" b="1" dirty="0" smtClean="0">
                <a:solidFill>
                  <a:srgbClr val="C00000"/>
                </a:solidFill>
              </a:rPr>
              <a:t> between the end of the proximal segment and the side of the distal segment, at least 3 to 5 cm from the open end. </a:t>
            </a: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  <a:sym typeface="Wingdings 2"/>
              </a:rPr>
              <a:t>  </a:t>
            </a:r>
            <a:r>
              <a:rPr lang="en-US" sz="2800" b="1" dirty="0" smtClean="0">
                <a:solidFill>
                  <a:srgbClr val="C00000"/>
                </a:solidFill>
              </a:rPr>
              <a:t>The open limb of the                                                          distal segment is used                         as an </a:t>
            </a:r>
            <a:r>
              <a:rPr lang="en-US" sz="2800" b="1" dirty="0" err="1" smtClean="0">
                <a:solidFill>
                  <a:srgbClr val="C00000"/>
                </a:solidFill>
              </a:rPr>
              <a:t>ileostomy</a:t>
            </a:r>
            <a:endParaRPr lang="en-US" sz="2800" b="1" i="1" u="sng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2800" b="1" i="1" u="sng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659188"/>
            <a:ext cx="3176588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89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http://t1.gstatic.com/images?q=tbn:ANd9GcR7egqPoFfHfzzwk9VH31TYXw0fH0AVVh9aAvKOwE7zfklfZh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706563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8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25450" y="0"/>
            <a:ext cx="8226425" cy="868363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According to anatomy ( level )</a:t>
            </a:r>
            <a:endParaRPr lang="ar-EG" sz="40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884238"/>
            <a:ext cx="8226425" cy="45259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2E"/>
                </a:solidFill>
                <a:latin typeface="Tahoma" pitchFamily="34" charset="0"/>
                <a:cs typeface="Tahoma" pitchFamily="34" charset="0"/>
              </a:rPr>
              <a:t>High Intestinal Obstruction</a:t>
            </a:r>
          </a:p>
          <a:p>
            <a:pPr eaLnBrk="1" hangingPunct="1"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n-US" b="1" u="sng" smtClean="0">
                <a:solidFill>
                  <a:srgbClr val="C00000"/>
                </a:solidFill>
              </a:rPr>
              <a:t>Duodenal obstruction</a:t>
            </a:r>
          </a:p>
          <a:p>
            <a:pPr eaLnBrk="1" hangingPunct="1"/>
            <a:r>
              <a:rPr lang="en-US" smtClean="0"/>
              <a:t>Duodenal atresia</a:t>
            </a:r>
          </a:p>
          <a:p>
            <a:pPr eaLnBrk="1" hangingPunct="1"/>
            <a:r>
              <a:rPr lang="en-US" smtClean="0"/>
              <a:t>Annular pancreas</a:t>
            </a:r>
          </a:p>
          <a:p>
            <a:pPr eaLnBrk="1" hangingPunct="1"/>
            <a:r>
              <a:rPr lang="en-US" smtClean="0"/>
              <a:t>Malrotation with lads band</a:t>
            </a:r>
          </a:p>
          <a:p>
            <a:pPr eaLnBrk="1" hangingPunct="1">
              <a:buClr>
                <a:srgbClr val="C00000"/>
              </a:buClr>
              <a:buFontTx/>
              <a:buNone/>
            </a:pPr>
            <a:r>
              <a:rPr lang="en-US" b="1" u="sng" smtClean="0">
                <a:solidFill>
                  <a:srgbClr val="C00000"/>
                </a:solidFill>
              </a:rPr>
              <a:t>2.</a:t>
            </a:r>
            <a:r>
              <a:rPr lang="en-US" b="1" smtClean="0">
                <a:solidFill>
                  <a:srgbClr val="C00000"/>
                </a:solidFill>
              </a:rPr>
              <a:t>    </a:t>
            </a:r>
            <a:r>
              <a:rPr lang="en-US" b="1" u="sng" smtClean="0">
                <a:solidFill>
                  <a:srgbClr val="C00000"/>
                </a:solidFill>
              </a:rPr>
              <a:t>Jejunal atresia </a:t>
            </a:r>
          </a:p>
          <a:p>
            <a:pPr eaLnBrk="1" hangingPunct="1"/>
            <a:r>
              <a:rPr lang="en-US" sz="2800" b="1" smtClean="0">
                <a:solidFill>
                  <a:srgbClr val="00002E"/>
                </a:solidFill>
                <a:latin typeface="Tahoma" pitchFamily="34" charset="0"/>
                <a:cs typeface="Tahoma" pitchFamily="34" charset="0"/>
              </a:rPr>
              <a:t>Low Intestinal Obstruction</a:t>
            </a:r>
          </a:p>
          <a:p>
            <a:pPr eaLnBrk="1" hangingPunct="1">
              <a:buFontTx/>
              <a:buAutoNum type="arabicPeriod"/>
            </a:pPr>
            <a:r>
              <a:rPr lang="en-US" b="1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Ileal atresia</a:t>
            </a:r>
          </a:p>
          <a:p>
            <a:pPr eaLnBrk="1" hangingPunct="1">
              <a:buFontTx/>
              <a:buAutoNum type="arabicPeriod"/>
            </a:pPr>
            <a:r>
              <a:rPr lang="en-US" b="1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Meconium ileus</a:t>
            </a:r>
          </a:p>
          <a:p>
            <a:pPr eaLnBrk="1" hangingPunct="1">
              <a:buFontTx/>
              <a:buAutoNum type="arabicPeriod"/>
            </a:pPr>
            <a:r>
              <a:rPr lang="en-US" b="1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meconium plug or small left colon syndrome</a:t>
            </a:r>
          </a:p>
          <a:p>
            <a:pPr eaLnBrk="1" hangingPunct="1">
              <a:buFontTx/>
              <a:buAutoNum type="arabicPeriod"/>
            </a:pPr>
            <a:r>
              <a:rPr lang="en-US" b="1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Hirschsprung’s disease</a:t>
            </a:r>
          </a:p>
          <a:p>
            <a:pPr eaLnBrk="1" hangingPunct="1">
              <a:buFontTx/>
              <a:buAutoNum type="arabicPeriod"/>
            </a:pPr>
            <a:r>
              <a:rPr lang="en-US" b="1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Ano-rectal malformation </a:t>
            </a:r>
          </a:p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362781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According to pathology</a:t>
            </a:r>
            <a:endParaRPr lang="ar-EG" sz="40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Intraluminal</a:t>
            </a:r>
            <a:endParaRPr lang="en-US" sz="2800" b="1" dirty="0" smtClean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e.g. </a:t>
            </a: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atresia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meconium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ileus</a:t>
            </a:r>
            <a:endParaRPr lang="en-US" sz="28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Extraluminal</a:t>
            </a:r>
            <a:endParaRPr lang="en-US" sz="2800" b="1" dirty="0" smtClean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Ladd’s </a:t>
            </a:r>
            <a:r>
              <a:rPr lang="en-US" sz="28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band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Functional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2800" b="1" dirty="0" err="1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Hirshsprung’s</a:t>
            </a:r>
            <a:r>
              <a:rPr lang="en-US" sz="28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disease </a:t>
            </a:r>
          </a:p>
          <a:p>
            <a:pPr eaLnBrk="1" hangingPunct="1">
              <a:defRPr/>
            </a:pPr>
            <a:endParaRPr lang="ar-EG" sz="2800" b="1" dirty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2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Cardinal signs for diagnosis </a:t>
            </a:r>
            <a:endParaRPr lang="ar-EG" sz="40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3200" b="1" smtClean="0">
                <a:solidFill>
                  <a:srgbClr val="00002E"/>
                </a:solidFill>
                <a:latin typeface="Tahoma" pitchFamily="34" charset="0"/>
                <a:cs typeface="Tahoma" pitchFamily="34" charset="0"/>
              </a:rPr>
              <a:t>Maternal polyhydraminos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3200" b="1" smtClean="0">
                <a:solidFill>
                  <a:srgbClr val="00002E"/>
                </a:solidFill>
                <a:latin typeface="Tahoma" pitchFamily="34" charset="0"/>
                <a:cs typeface="Tahoma" pitchFamily="34" charset="0"/>
              </a:rPr>
              <a:t>Bilious vomiting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3200" b="1" smtClean="0">
                <a:solidFill>
                  <a:srgbClr val="00002E"/>
                </a:solidFill>
                <a:latin typeface="Tahoma" pitchFamily="34" charset="0"/>
                <a:cs typeface="Tahoma" pitchFamily="34" charset="0"/>
              </a:rPr>
              <a:t>Failure to pass meconium in first day of life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3200" b="1" smtClean="0">
                <a:solidFill>
                  <a:srgbClr val="00002E"/>
                </a:solidFill>
                <a:latin typeface="Tahoma" pitchFamily="34" charset="0"/>
                <a:cs typeface="Tahoma" pitchFamily="34" charset="0"/>
              </a:rPr>
              <a:t>Abdominal distention </a:t>
            </a:r>
          </a:p>
          <a:p>
            <a:pPr marL="514350" indent="-514350"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95838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Other diagnostic criteria </a:t>
            </a:r>
            <a:endParaRPr lang="ar-EG" sz="40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Colic: manifest in baby by crying and withdraw of leg</a:t>
            </a:r>
          </a:p>
          <a:p>
            <a:pPr eaLnBrk="1" hangingPunct="1">
              <a:defRPr/>
            </a:pPr>
            <a:r>
              <a:rPr lang="en-US" sz="3200" b="1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Visible </a:t>
            </a:r>
            <a:r>
              <a:rPr lang="en-US" sz="3200" b="1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peristalsis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Dehydration  </a:t>
            </a:r>
            <a:endParaRPr lang="ar-EG" sz="3200" b="1" dirty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7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382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Management:</a:t>
            </a:r>
            <a:endParaRPr lang="ar-EG" sz="40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5613" y="1279525"/>
            <a:ext cx="8226425" cy="5197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u="sng" smtClean="0">
                <a:solidFill>
                  <a:srgbClr val="990033"/>
                </a:solidFill>
              </a:rPr>
              <a:t>A. First aid:</a:t>
            </a:r>
            <a:endParaRPr lang="en-US" sz="3200" smtClean="0">
              <a:solidFill>
                <a:srgbClr val="990033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/>
              <a:t>1. Insertion : </a:t>
            </a:r>
            <a:endParaRPr lang="en-US" smtClean="0"/>
          </a:p>
          <a:p>
            <a:pPr eaLnBrk="1" hangingPunct="1"/>
            <a:r>
              <a:rPr lang="en-US" smtClean="0"/>
              <a:t>Nasogastric tube, I.V. access &amp; urinary catheter</a:t>
            </a:r>
          </a:p>
          <a:p>
            <a:pPr eaLnBrk="1" hangingPunct="1">
              <a:buFontTx/>
              <a:buNone/>
            </a:pPr>
            <a:r>
              <a:rPr lang="en-US" b="1" smtClean="0"/>
              <a:t>2. Fluid and drugs:</a:t>
            </a:r>
            <a:endParaRPr lang="en-US" smtClean="0"/>
          </a:p>
          <a:p>
            <a:pPr eaLnBrk="1" hangingPunct="1"/>
            <a:r>
              <a:rPr lang="en-US" smtClean="0"/>
              <a:t>Ringer lactate solution 10-20 ml/kg &amp; is repeated according to degree of dehydration</a:t>
            </a:r>
          </a:p>
          <a:p>
            <a:pPr eaLnBrk="1" hangingPunct="1"/>
            <a:r>
              <a:rPr lang="en-US" smtClean="0"/>
              <a:t>Antibiotics </a:t>
            </a:r>
          </a:p>
          <a:p>
            <a:pPr eaLnBrk="1" hangingPunct="1">
              <a:buFontTx/>
              <a:buNone/>
            </a:pPr>
            <a:r>
              <a:rPr lang="en-US" b="1" smtClean="0"/>
              <a:t>3. Management of electrolytes disturbance</a:t>
            </a:r>
            <a:endParaRPr lang="en-US" smtClean="0"/>
          </a:p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203605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On-screen Show (4:3)</PresentationFormat>
  <Paragraphs>234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Neonatal Intestinal Obstruction</vt:lpstr>
      <vt:lpstr>Introduction</vt:lpstr>
      <vt:lpstr>Incidence</vt:lpstr>
      <vt:lpstr>Causes </vt:lpstr>
      <vt:lpstr>According to anatomy ( level )</vt:lpstr>
      <vt:lpstr>According to pathology</vt:lpstr>
      <vt:lpstr>Cardinal signs for diagnosis </vt:lpstr>
      <vt:lpstr>Other diagnostic criteria </vt:lpstr>
      <vt:lpstr>Management:</vt:lpstr>
      <vt:lpstr>PowerPoint Presentation</vt:lpstr>
      <vt:lpstr>Duodenal obstruction</vt:lpstr>
      <vt:lpstr>Aeitology </vt:lpstr>
      <vt:lpstr>Associated anomalies  ( common with artesia) </vt:lpstr>
      <vt:lpstr>Diagnosis </vt:lpstr>
      <vt:lpstr>Investigation </vt:lpstr>
      <vt:lpstr>Treatment </vt:lpstr>
      <vt:lpstr>Volvulus neonatorum</vt:lpstr>
      <vt:lpstr>Embryological review </vt:lpstr>
      <vt:lpstr>Embryological review </vt:lpstr>
      <vt:lpstr>Aeitology &amp; pathology</vt:lpstr>
      <vt:lpstr>Clinical picture</vt:lpstr>
      <vt:lpstr>Investigations</vt:lpstr>
      <vt:lpstr>Treatment</vt:lpstr>
      <vt:lpstr>Surgical maneuver</vt:lpstr>
      <vt:lpstr>   Intestinal atresia &amp; stenosis </vt:lpstr>
      <vt:lpstr>   Etiology </vt:lpstr>
      <vt:lpstr>   C.P.</vt:lpstr>
      <vt:lpstr>   Investigation </vt:lpstr>
      <vt:lpstr>Pathological types </vt:lpstr>
      <vt:lpstr>Pathological types </vt:lpstr>
      <vt:lpstr>Pathological types </vt:lpstr>
      <vt:lpstr>Surgical treatment </vt:lpstr>
      <vt:lpstr>Surgical treatment </vt:lpstr>
      <vt:lpstr>Meconium ileus </vt:lpstr>
      <vt:lpstr>Introduction </vt:lpstr>
      <vt:lpstr>Clinical pictures </vt:lpstr>
      <vt:lpstr>Clinical pictures </vt:lpstr>
      <vt:lpstr>Investigations</vt:lpstr>
      <vt:lpstr>Treatment </vt:lpstr>
      <vt:lpstr>Treatment </vt:lpstr>
      <vt:lpstr>Treatment </vt:lpstr>
      <vt:lpstr>Treatment </vt:lpstr>
      <vt:lpstr>Treatment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Intestinal Obstruction</dc:title>
  <dc:creator>omar farrag</dc:creator>
  <cp:lastModifiedBy>HP</cp:lastModifiedBy>
  <cp:revision>1</cp:revision>
  <dcterms:created xsi:type="dcterms:W3CDTF">2006-08-16T00:00:00Z</dcterms:created>
  <dcterms:modified xsi:type="dcterms:W3CDTF">2018-10-21T13:53:35Z</dcterms:modified>
</cp:coreProperties>
</file>